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0" r:id="rId2"/>
    <p:sldMasterId id="2147483672" r:id="rId3"/>
    <p:sldMasterId id="2147483677" r:id="rId4"/>
  </p:sldMasterIdLst>
  <p:notesMasterIdLst>
    <p:notesMasterId r:id="rId7"/>
  </p:notesMasterIdLst>
  <p:sldIdLst>
    <p:sldId id="262" r:id="rId5"/>
    <p:sldId id="263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FFFFCC"/>
    <a:srgbClr val="CCFFCC"/>
    <a:srgbClr val="FFCCFF"/>
    <a:srgbClr val="CCECFF"/>
    <a:srgbClr val="99FF99"/>
    <a:srgbClr val="FF00FF"/>
    <a:srgbClr val="99FFCC"/>
    <a:srgbClr val="0596AE"/>
    <a:srgbClr val="064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14B3DE-25EF-4C28-B600-4661CE0287A6}" v="47" dt="2024-07-21T02:05:12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8613" autoAdjust="0"/>
  </p:normalViewPr>
  <p:slideViewPr>
    <p:cSldViewPr snapToGrid="0">
      <p:cViewPr varScale="1">
        <p:scale>
          <a:sx n="139" d="100"/>
          <a:sy n="139" d="100"/>
        </p:scale>
        <p:origin x="164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8A22A-E5D9-41D2-96B3-0C305ABBA05F}" type="datetimeFigureOut">
              <a:rPr kumimoji="1" lang="ja-JP" altLang="en-US" smtClean="0"/>
              <a:t>2025/7/22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F95DA-1DED-4351-A436-B02E859C15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3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機密なし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2025/7/22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10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442339" y="2303884"/>
            <a:ext cx="11307323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tx2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20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July 22,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2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41555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351353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メイリオ</a:t>
            </a:r>
            <a:r>
              <a:rPr kumimoji="1" lang="en-US" altLang="ja-JP" dirty="0"/>
              <a:t>24pt</a:t>
            </a:r>
            <a:endParaRPr kumimoji="1" lang="ja-JP" altLang="en-US" dirty="0"/>
          </a:p>
        </p:txBody>
      </p:sp>
      <p:sp>
        <p:nvSpPr>
          <p:cNvPr id="8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July 22,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2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779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 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D36865C0-32FD-6041-BDCE-3C31AE2B38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78" y="1232736"/>
            <a:ext cx="11341554" cy="51716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July 22,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8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E4C2EF-773D-B34F-B303-741257996BEA}"/>
              </a:ext>
            </a:extLst>
          </p:cNvPr>
          <p:cNvSpPr txBox="1"/>
          <p:nvPr userDrawn="1"/>
        </p:nvSpPr>
        <p:spPr>
          <a:xfrm>
            <a:off x="443077" y="306000"/>
            <a:ext cx="11302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000" b="1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CAA40E23-9A1E-0940-A59B-09CD3AAE8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1</a:t>
            </a:r>
            <a:r>
              <a:rPr kumimoji="1" lang="ja-JP" altLang="en-US"/>
              <a:t>　項目タイトル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24pt</a:t>
            </a:r>
          </a:p>
        </p:txBody>
      </p:sp>
    </p:spTree>
    <p:extLst>
      <p:ext uri="{BB962C8B-B14F-4D97-AF65-F5344CB8AC3E}">
        <p14:creationId xmlns:p14="http://schemas.microsoft.com/office/powerpoint/2010/main" val="1556484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875E482E-9BA5-584D-A377-01176B0576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2520001"/>
            <a:ext cx="11307323" cy="1655999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項目タイトル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30pt</a:t>
            </a:r>
            <a:endParaRPr kumimoji="1" lang="ja-JP" altLang="en-US" sz="3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72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2">
            <a:extLst>
              <a:ext uri="{FF2B5EF4-FFF2-40B4-BE49-F238E27FC236}">
                <a16:creationId xmlns:a16="http://schemas.microsoft.com/office/drawing/2014/main" id="{3E2ADED7-0ED2-7C47-B4C0-1E5C776280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07323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015466B9-7F06-204A-B53C-64E4557C2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306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023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C9A4CBBA-B6A9-0844-B2B8-6153993E5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40" y="1098000"/>
            <a:ext cx="11307323" cy="530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4" name="テキスト プレースホルダー 2">
            <a:extLst>
              <a:ext uri="{FF2B5EF4-FFF2-40B4-BE49-F238E27FC236}">
                <a16:creationId xmlns:a16="http://schemas.microsoft.com/office/drawing/2014/main" id="{0A92448B-A105-7F45-A55A-04ED997A09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612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2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03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関係者外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2025/7/22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1046532" y="442582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DX</a:t>
            </a:r>
            <a:r>
              <a:rPr kumimoji="1" lang="ja-JP" altLang="en-US" sz="800" b="1" dirty="0">
                <a:solidFill>
                  <a:srgbClr val="FF0000"/>
                </a:solidFill>
              </a:rPr>
              <a:t>戦略センター</a:t>
            </a:r>
            <a:endParaRPr kumimoji="1" lang="en-US" altLang="ja-JP" sz="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DS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4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71" y="0"/>
            <a:ext cx="9140829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2025/7/22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0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極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2025/7/22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656939" y="730660"/>
            <a:ext cx="130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年　　月　　日まで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</p:spTree>
    <p:extLst>
      <p:ext uri="{BB962C8B-B14F-4D97-AF65-F5344CB8AC3E}">
        <p14:creationId xmlns:p14="http://schemas.microsoft.com/office/powerpoint/2010/main" val="400703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2025/7/22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C9C8F-F77C-491F-AE4D-6217FC084D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90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最終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4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41555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351353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メイリオ</a:t>
            </a:r>
            <a:r>
              <a:rPr kumimoji="1" lang="en-US" altLang="ja-JP" dirty="0"/>
              <a:t>24pt</a:t>
            </a:r>
            <a:endParaRPr kumimoji="1" lang="ja-JP" altLang="en-US" dirty="0"/>
          </a:p>
        </p:txBody>
      </p:sp>
      <p:sp>
        <p:nvSpPr>
          <p:cNvPr id="8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July 22,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27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0036734-z100\Desktop\太向\プレゼンフォーマット\02_アイシングループロゴ\AISINGROUP_LOGODATA_201509\PNG\PNG_color\positive\AG_logo_variation1_colo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840" y="1"/>
            <a:ext cx="789435" cy="7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0" y="686831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6431" y="188641"/>
            <a:ext cx="4288353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 algn="l">
              <a:defRPr sz="24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2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1466103" y="6519532"/>
            <a:ext cx="399468" cy="24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65AE6374-B558-476C-B6C5-10222A839C1D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280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43077" y="306000"/>
            <a:ext cx="113028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8D423200-9DDA-EB45-B4AE-06A422E69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 dirty="0"/>
              <a:t>1</a:t>
            </a:r>
            <a:r>
              <a:rPr kumimoji="1" lang="ja-JP" altLang="en-US" dirty="0"/>
              <a:t>　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28pt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July 22,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0"/>
            <a:ext cx="12190839" cy="6858000"/>
          </a:xfrm>
          <a:prstGeom prst="rect">
            <a:avLst/>
          </a:prstGeom>
        </p:spPr>
      </p:pic>
      <p:sp>
        <p:nvSpPr>
          <p:cNvPr id="23" name="コンテンツ プレースホルダー 6">
            <a:extLst>
              <a:ext uri="{FF2B5EF4-FFF2-40B4-BE49-F238E27FC236}">
                <a16:creationId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8020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89600" y="6671691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E5CE2423-1C35-4C12-BAEC-CBD3693D0CE2}" type="datetimeFigureOut">
              <a:rPr kumimoji="1" lang="ja-JP" altLang="en-US" smtClean="0"/>
              <a:t>2025/7/22</a:t>
            </a:fld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398215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" y="0"/>
            <a:ext cx="1219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83" r:id="rId2"/>
    <p:sldLayoutId id="2147483686" r:id="rId3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6818"/>
            <a:ext cx="12192000" cy="261182"/>
          </a:xfrm>
          <a:prstGeom prst="rect">
            <a:avLst/>
          </a:prstGeom>
        </p:spPr>
      </p:pic>
      <p:sp>
        <p:nvSpPr>
          <p:cNvPr id="23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962400" y="6668516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FCAFAC13-DB77-42F2-BE26-45BA5532FD50}" type="datetime4">
              <a:rPr lang="en-US" altLang="ja-JP" smtClean="0"/>
              <a:pPr/>
              <a:t>July 22, 2025</a:t>
            </a:fld>
            <a:endParaRPr lang="en-US" dirty="0"/>
          </a:p>
        </p:txBody>
      </p:sp>
      <p:sp>
        <p:nvSpPr>
          <p:cNvPr id="24" name="コンテンツ プレースホルダー 6">
            <a:extLst>
              <a:ext uri="{FF2B5EF4-FFF2-40B4-BE49-F238E27FC236}">
                <a16:creationId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0928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スライド番号プレースホルダー 1"/>
          <p:cNvSpPr txBox="1">
            <a:spLocks/>
          </p:cNvSpPr>
          <p:nvPr/>
        </p:nvSpPr>
        <p:spPr>
          <a:xfrm>
            <a:off x="11131200" y="6645303"/>
            <a:ext cx="809560" cy="173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lang="ja-JP" altLang="en-US" sz="130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D8002-315A-4F99-B394-092101E2DCBD}" type="slidenum">
              <a:rPr lang="en-US" altLang="ja-JP" smtClean="0"/>
              <a:pPr/>
              <a:t>‹#›</a:t>
            </a:fld>
            <a:r>
              <a:rPr lang="en-US" altLang="ja-JP" dirty="0"/>
              <a:t>/*0</a:t>
            </a:r>
            <a:endParaRPr lang="en-US" dirty="0"/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81249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8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936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3FCF5-2596-A246-B660-4FEF458907D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53292" y="6601968"/>
            <a:ext cx="11738708" cy="25603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4873846" y="6696000"/>
            <a:ext cx="1063385" cy="10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700" b="1" dirty="0">
                <a:solidFill>
                  <a:schemeClr val="bg1"/>
                </a:solidFill>
              </a:rPr>
              <a:t>DS</a:t>
            </a:r>
            <a:r>
              <a:rPr kumimoji="1" lang="ja-JP" altLang="en-US" sz="700" b="1" dirty="0">
                <a:solidFill>
                  <a:schemeClr val="bg1"/>
                </a:solidFill>
              </a:rPr>
              <a:t>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7DD5FFD-127C-DD47-9BF7-CB6A75491278}"/>
              </a:ext>
            </a:extLst>
          </p:cNvPr>
          <p:cNvSpPr txBox="1"/>
          <p:nvPr userDrawn="1"/>
        </p:nvSpPr>
        <p:spPr>
          <a:xfrm>
            <a:off x="11569100" y="6612745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DD04DF85-ADCB-4E8A-A23F-C9CEF091EC87}" type="slidenum">
              <a:rPr lang="ja-JP" altLang="en-US" sz="1000" smtClean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pPr algn="r"/>
              <a:t>‹#›</a:t>
            </a:fld>
            <a:r>
              <a:rPr lang="en-US" altLang="ja-JP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/00</a:t>
            </a:r>
            <a:endParaRPr lang="ja-JP" altLang="en-US" sz="1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コンテンツ プレースホルダー 6">
            <a:extLst>
              <a:ext uri="{FF2B5EF4-FFF2-40B4-BE49-F238E27FC236}">
                <a16:creationId xmlns:a16="http://schemas.microsoft.com/office/drawing/2014/main" id="{E47FB8F7-E074-7A44-87D1-3AC4F6A817DA}"/>
              </a:ext>
            </a:extLst>
          </p:cNvPr>
          <p:cNvSpPr txBox="1">
            <a:spLocks/>
          </p:cNvSpPr>
          <p:nvPr userDrawn="1"/>
        </p:nvSpPr>
        <p:spPr>
          <a:xfrm>
            <a:off x="7443692" y="6681600"/>
            <a:ext cx="3987692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Jan. 0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 / © AISIN CORPORATION All Rights Reserved.</a:t>
            </a:r>
            <a:endParaRPr lang="ja-JP" altLang="en-US" sz="7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1085090" y="527"/>
            <a:ext cx="542545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2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26849EE-6865-1F4E-B2B0-B61D15B6EC0D}"/>
              </a:ext>
            </a:extLst>
          </p:cNvPr>
          <p:cNvSpPr/>
          <p:nvPr userDrawn="1"/>
        </p:nvSpPr>
        <p:spPr>
          <a:xfrm>
            <a:off x="-1085090" y="549207"/>
            <a:ext cx="542545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4920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8C117A6-C546-0C42-99EF-0376AB21CB8A}"/>
              </a:ext>
            </a:extLst>
          </p:cNvPr>
          <p:cNvSpPr/>
          <p:nvPr userDrawn="1"/>
        </p:nvSpPr>
        <p:spPr>
          <a:xfrm>
            <a:off x="-1085090" y="1097887"/>
            <a:ext cx="542545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09788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DC31C3B1-5ED5-CC45-8D42-9AC157BF190D}"/>
              </a:ext>
            </a:extLst>
          </p:cNvPr>
          <p:cNvSpPr/>
          <p:nvPr userDrawn="1"/>
        </p:nvSpPr>
        <p:spPr>
          <a:xfrm>
            <a:off x="-1085090" y="1646567"/>
            <a:ext cx="542545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64656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861363"/>
            <a:ext cx="542545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60" y="3861363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52004" y="3308012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308012"/>
            <a:ext cx="542545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201310"/>
            <a:ext cx="542545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201310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754661"/>
            <a:ext cx="542545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754661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</p:spTree>
    <p:extLst>
      <p:ext uri="{BB962C8B-B14F-4D97-AF65-F5344CB8AC3E}">
        <p14:creationId xmlns:p14="http://schemas.microsoft.com/office/powerpoint/2010/main" val="163855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0DAFD6-0819-1E3D-EB66-61B545A15C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08108" y="131868"/>
            <a:ext cx="2023412" cy="351353"/>
          </a:xfrm>
        </p:spPr>
        <p:txBody>
          <a:bodyPr/>
          <a:lstStyle/>
          <a:p>
            <a:r>
              <a:rPr lang="ja-JP" altLang="en-US" dirty="0"/>
              <a:t>分析イメージ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05F1DE2-3B2D-F1A2-1F5F-6515137CBC2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July 23, 2025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388EB43-3491-47EE-BEBF-8412DFD4A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1" y="954575"/>
            <a:ext cx="866581" cy="94616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0948E2B-4109-899A-8176-C0BE39C5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078"/>
          <a:stretch>
            <a:fillRect/>
          </a:stretch>
        </p:blipFill>
        <p:spPr>
          <a:xfrm>
            <a:off x="1271732" y="954575"/>
            <a:ext cx="250360" cy="92446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0CE6ED3-D9C6-DEB1-B282-3EDF5448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30" y="2068604"/>
            <a:ext cx="879399" cy="70818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5B2C455-3E55-9423-3C6A-7A4786D52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45" y="2958024"/>
            <a:ext cx="866581" cy="754551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5E8D51CD-FB89-5A88-DF2F-9AA8502D5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25" y="3893806"/>
            <a:ext cx="869704" cy="75455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55504DD-8799-6863-7341-D76DEB797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26" y="4868557"/>
            <a:ext cx="517249" cy="89681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303E054-BE67-6190-204C-A273E2FB25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1135" y="4883883"/>
            <a:ext cx="765651" cy="842698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1740AFF1-963F-CE00-4524-FF45CB8D9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7791" y="2983026"/>
            <a:ext cx="1088752" cy="989591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EB82F7C-E7F3-F1F0-AE37-7CAF980F24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3557" y="2966007"/>
            <a:ext cx="1127728" cy="1007666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115E973-796A-57B9-555C-E8718DA456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5732" y="2966007"/>
            <a:ext cx="1127728" cy="102363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DBBB31A-8312-3160-8608-6661F7013CF0}"/>
              </a:ext>
            </a:extLst>
          </p:cNvPr>
          <p:cNvSpPr txBox="1"/>
          <p:nvPr/>
        </p:nvSpPr>
        <p:spPr>
          <a:xfrm>
            <a:off x="6864253" y="405269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料理</a:t>
            </a:r>
            <a:r>
              <a:rPr kumimoji="1" lang="ja-JP" altLang="en-US" dirty="0"/>
              <a:t>（完成品）</a:t>
            </a: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FB77F349-4221-496B-B947-B338B5B04F0C}"/>
              </a:ext>
            </a:extLst>
          </p:cNvPr>
          <p:cNvCxnSpPr/>
          <p:nvPr/>
        </p:nvCxnSpPr>
        <p:spPr>
          <a:xfrm>
            <a:off x="1920240" y="1438506"/>
            <a:ext cx="3790188" cy="1700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A643F122-C181-4380-F62C-F56609837C03}"/>
              </a:ext>
            </a:extLst>
          </p:cNvPr>
          <p:cNvCxnSpPr>
            <a:cxnSpLocks/>
          </p:cNvCxnSpPr>
          <p:nvPr/>
        </p:nvCxnSpPr>
        <p:spPr>
          <a:xfrm>
            <a:off x="2290572" y="2513128"/>
            <a:ext cx="3419856" cy="78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A3858393-548C-9C33-2193-E910C1DEC80A}"/>
              </a:ext>
            </a:extLst>
          </p:cNvPr>
          <p:cNvCxnSpPr>
            <a:cxnSpLocks/>
          </p:cNvCxnSpPr>
          <p:nvPr/>
        </p:nvCxnSpPr>
        <p:spPr>
          <a:xfrm>
            <a:off x="1507711" y="3328234"/>
            <a:ext cx="4202717" cy="9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9283B277-1885-B2D4-9E9C-225A7D499406}"/>
              </a:ext>
            </a:extLst>
          </p:cNvPr>
          <p:cNvCxnSpPr>
            <a:cxnSpLocks/>
          </p:cNvCxnSpPr>
          <p:nvPr/>
        </p:nvCxnSpPr>
        <p:spPr>
          <a:xfrm flipV="1">
            <a:off x="1542501" y="3553153"/>
            <a:ext cx="4167927" cy="653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6D5D6218-E0F7-7A01-A95E-E84E5EF52ECD}"/>
              </a:ext>
            </a:extLst>
          </p:cNvPr>
          <p:cNvCxnSpPr>
            <a:cxnSpLocks/>
          </p:cNvCxnSpPr>
          <p:nvPr/>
        </p:nvCxnSpPr>
        <p:spPr>
          <a:xfrm flipV="1">
            <a:off x="2441448" y="3746538"/>
            <a:ext cx="3268980" cy="1499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80C9F3F-3106-FEE3-21E0-63E8E6604470}"/>
              </a:ext>
            </a:extLst>
          </p:cNvPr>
          <p:cNvSpPr txBox="1"/>
          <p:nvPr/>
        </p:nvSpPr>
        <p:spPr>
          <a:xfrm>
            <a:off x="644715" y="59695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素材（部品）</a:t>
            </a:r>
          </a:p>
        </p:txBody>
      </p:sp>
      <p:sp>
        <p:nvSpPr>
          <p:cNvPr id="46" name="吹き出し: 四角形 45">
            <a:extLst>
              <a:ext uri="{FF2B5EF4-FFF2-40B4-BE49-F238E27FC236}">
                <a16:creationId xmlns:a16="http://schemas.microsoft.com/office/drawing/2014/main" id="{E76F0023-11FE-B75D-AF6C-D60606803066}"/>
              </a:ext>
            </a:extLst>
          </p:cNvPr>
          <p:cNvSpPr/>
          <p:nvPr/>
        </p:nvSpPr>
        <p:spPr>
          <a:xfrm>
            <a:off x="6536920" y="1798819"/>
            <a:ext cx="2706624" cy="734877"/>
          </a:xfrm>
          <a:prstGeom prst="wedgeRectCallout">
            <a:avLst>
              <a:gd name="adj1" fmla="val -1913"/>
              <a:gd name="adj2" fmla="val 92590"/>
            </a:avLst>
          </a:prstGeom>
          <a:solidFill>
            <a:srgbClr val="FFCC66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 dirty="0">
                <a:solidFill>
                  <a:schemeClr val="tx1"/>
                </a:solidFill>
              </a:rPr>
              <a:t>問題</a:t>
            </a:r>
            <a:endParaRPr kumimoji="1" lang="en-US" altLang="ja-JP" sz="1200" b="1" dirty="0">
              <a:solidFill>
                <a:schemeClr val="tx1"/>
              </a:solidFill>
            </a:endParaRPr>
          </a:p>
          <a:p>
            <a:r>
              <a:rPr kumimoji="1" lang="en-US" altLang="ja-JP" sz="1200" b="1" dirty="0">
                <a:solidFill>
                  <a:schemeClr val="tx1"/>
                </a:solidFill>
              </a:rPr>
              <a:t>1</a:t>
            </a:r>
            <a:r>
              <a:rPr kumimoji="1" lang="ja-JP" altLang="en-US" sz="1200" b="1" dirty="0">
                <a:solidFill>
                  <a:schemeClr val="tx1"/>
                </a:solidFill>
              </a:rPr>
              <a:t>つでも素材が無いと料理できない</a:t>
            </a:r>
            <a:endParaRPr kumimoji="1" lang="en-US" altLang="ja-JP" sz="1200" b="1" dirty="0">
              <a:solidFill>
                <a:schemeClr val="tx1"/>
              </a:solidFill>
            </a:endParaRPr>
          </a:p>
          <a:p>
            <a:r>
              <a:rPr lang="ja-JP" altLang="en-US" sz="1200" b="1" dirty="0">
                <a:solidFill>
                  <a:schemeClr val="tx1"/>
                </a:solidFill>
              </a:rPr>
              <a:t>（部品欠品によるライン停止）</a:t>
            </a:r>
            <a:endParaRPr kumimoji="1" lang="ja-JP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7146A25D-D834-39D0-EB9F-8FF15A1223CC}"/>
              </a:ext>
            </a:extLst>
          </p:cNvPr>
          <p:cNvCxnSpPr>
            <a:cxnSpLocks/>
          </p:cNvCxnSpPr>
          <p:nvPr/>
        </p:nvCxnSpPr>
        <p:spPr>
          <a:xfrm>
            <a:off x="9640495" y="3477821"/>
            <a:ext cx="96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図 50">
            <a:extLst>
              <a:ext uri="{FF2B5EF4-FFF2-40B4-BE49-F238E27FC236}">
                <a16:creationId xmlns:a16="http://schemas.microsoft.com/office/drawing/2014/main" id="{29F7B609-F71C-1FA6-F615-1F96012715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7120" y="2068447"/>
            <a:ext cx="714998" cy="708189"/>
          </a:xfrm>
          <a:prstGeom prst="rect">
            <a:avLst/>
          </a:prstGeom>
        </p:spPr>
      </p:pic>
      <p:sp>
        <p:nvSpPr>
          <p:cNvPr id="54" name="吹き出し: 四角形 53">
            <a:extLst>
              <a:ext uri="{FF2B5EF4-FFF2-40B4-BE49-F238E27FC236}">
                <a16:creationId xmlns:a16="http://schemas.microsoft.com/office/drawing/2014/main" id="{1D10A8FD-C548-40F6-2E1F-C66EE29DC1F9}"/>
              </a:ext>
            </a:extLst>
          </p:cNvPr>
          <p:cNvSpPr/>
          <p:nvPr/>
        </p:nvSpPr>
        <p:spPr>
          <a:xfrm>
            <a:off x="3116984" y="895337"/>
            <a:ext cx="2627397" cy="824413"/>
          </a:xfrm>
          <a:prstGeom prst="wedgeRectCallout">
            <a:avLst>
              <a:gd name="adj1" fmla="val -34752"/>
              <a:gd name="adj2" fmla="val 97898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 dirty="0">
                <a:solidFill>
                  <a:schemeClr val="tx1"/>
                </a:solidFill>
              </a:rPr>
              <a:t>原因２</a:t>
            </a:r>
            <a:endParaRPr kumimoji="1" lang="en-US" altLang="ja-JP" sz="1200" b="1" dirty="0">
              <a:solidFill>
                <a:schemeClr val="tx1"/>
              </a:solidFill>
            </a:endParaRPr>
          </a:p>
          <a:p>
            <a:r>
              <a:rPr kumimoji="1" lang="ja-JP" altLang="en-US" sz="1200" b="1" dirty="0">
                <a:solidFill>
                  <a:schemeClr val="tx1"/>
                </a:solidFill>
              </a:rPr>
              <a:t>下準備していなかった</a:t>
            </a:r>
            <a:r>
              <a:rPr kumimoji="1" lang="en-US" altLang="ja-JP" sz="1200" b="1" dirty="0" err="1">
                <a:solidFill>
                  <a:schemeClr val="tx1"/>
                </a:solidFill>
              </a:rPr>
              <a:t>etc</a:t>
            </a:r>
            <a:endParaRPr kumimoji="1" lang="en-US" altLang="ja-JP" sz="1200" b="1" dirty="0">
              <a:solidFill>
                <a:schemeClr val="tx1"/>
              </a:solidFill>
            </a:endParaRPr>
          </a:p>
          <a:p>
            <a:r>
              <a:rPr lang="ja-JP" altLang="en-US" sz="1200" b="1" dirty="0">
                <a:solidFill>
                  <a:schemeClr val="tx1"/>
                </a:solidFill>
              </a:rPr>
              <a:t>（</a:t>
            </a:r>
            <a:r>
              <a:rPr kumimoji="1" lang="ja-JP" altLang="en-US" sz="1200" b="1" dirty="0">
                <a:solidFill>
                  <a:schemeClr val="tx1"/>
                </a:solidFill>
              </a:rPr>
              <a:t>工場内のどこかで滞留している）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734131-08EB-DC72-F7D7-042742CF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256" y="2517650"/>
            <a:ext cx="1269587" cy="190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C62CE150-C0F6-B0D5-EC75-66BC0B1A1786}"/>
              </a:ext>
            </a:extLst>
          </p:cNvPr>
          <p:cNvSpPr txBox="1"/>
          <p:nvPr/>
        </p:nvSpPr>
        <p:spPr>
          <a:xfrm>
            <a:off x="10228970" y="45155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お客さん（得意先）</a:t>
            </a:r>
          </a:p>
        </p:txBody>
      </p:sp>
      <p:sp>
        <p:nvSpPr>
          <p:cNvPr id="56" name="吹き出し: 四角形 55">
            <a:extLst>
              <a:ext uri="{FF2B5EF4-FFF2-40B4-BE49-F238E27FC236}">
                <a16:creationId xmlns:a16="http://schemas.microsoft.com/office/drawing/2014/main" id="{9699D2AC-DED2-6D1F-E1CC-E2727BB9B7CF}"/>
              </a:ext>
            </a:extLst>
          </p:cNvPr>
          <p:cNvSpPr/>
          <p:nvPr/>
        </p:nvSpPr>
        <p:spPr>
          <a:xfrm>
            <a:off x="278218" y="69062"/>
            <a:ext cx="1936157" cy="754551"/>
          </a:xfrm>
          <a:prstGeom prst="wedgeRectCallout">
            <a:avLst>
              <a:gd name="adj1" fmla="val -34752"/>
              <a:gd name="adj2" fmla="val 97898"/>
            </a:avLst>
          </a:prstGeom>
          <a:solidFill>
            <a:srgbClr val="FFFFCC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 dirty="0">
                <a:solidFill>
                  <a:schemeClr val="tx1"/>
                </a:solidFill>
              </a:rPr>
              <a:t>原因１</a:t>
            </a:r>
            <a:endParaRPr kumimoji="1" lang="en-US" altLang="ja-JP" sz="1200" b="1" dirty="0">
              <a:solidFill>
                <a:schemeClr val="tx1"/>
              </a:solidFill>
            </a:endParaRPr>
          </a:p>
          <a:p>
            <a:r>
              <a:rPr lang="ja-JP" altLang="en-US" sz="1200" b="1" dirty="0">
                <a:solidFill>
                  <a:schemeClr val="tx1"/>
                </a:solidFill>
              </a:rPr>
              <a:t>仕入れ量が少なかった</a:t>
            </a:r>
            <a:endParaRPr kumimoji="1" lang="en-US" altLang="ja-JP" sz="1200" b="1" dirty="0">
              <a:solidFill>
                <a:schemeClr val="tx1"/>
              </a:solidFill>
            </a:endParaRPr>
          </a:p>
          <a:p>
            <a:r>
              <a:rPr lang="ja-JP" altLang="en-US" sz="1200" b="1" dirty="0">
                <a:solidFill>
                  <a:schemeClr val="tx1"/>
                </a:solidFill>
              </a:rPr>
              <a:t>（納入数が少なかった</a:t>
            </a:r>
            <a:r>
              <a:rPr kumimoji="1" lang="ja-JP" altLang="en-US" sz="1200" b="1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F15B94F0-70A0-91F7-2E25-A95B3E0AE100}"/>
              </a:ext>
            </a:extLst>
          </p:cNvPr>
          <p:cNvSpPr/>
          <p:nvPr/>
        </p:nvSpPr>
        <p:spPr>
          <a:xfrm>
            <a:off x="6211668" y="5111359"/>
            <a:ext cx="5819852" cy="1225898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b="1" dirty="0">
                <a:solidFill>
                  <a:schemeClr val="tx1"/>
                </a:solidFill>
              </a:rPr>
              <a:t>〇活用所</a:t>
            </a:r>
            <a:endParaRPr lang="en-US" altLang="ja-JP" sz="1200" b="1" dirty="0">
              <a:solidFill>
                <a:schemeClr val="tx1"/>
              </a:solidFill>
            </a:endParaRPr>
          </a:p>
          <a:p>
            <a:r>
              <a:rPr lang="ja-JP" altLang="en-US" sz="1200" b="1" dirty="0">
                <a:solidFill>
                  <a:schemeClr val="tx1"/>
                </a:solidFill>
              </a:rPr>
              <a:t>１つの職場で管理する品番数は膨大（</a:t>
            </a:r>
            <a:r>
              <a:rPr lang="en-US" altLang="ja-JP" sz="1200" b="1" dirty="0">
                <a:solidFill>
                  <a:schemeClr val="tx1"/>
                </a:solidFill>
              </a:rPr>
              <a:t>T403</a:t>
            </a:r>
            <a:r>
              <a:rPr lang="ja-JP" altLang="en-US" sz="1200" b="1" dirty="0">
                <a:solidFill>
                  <a:schemeClr val="tx1"/>
                </a:solidFill>
              </a:rPr>
              <a:t>系は</a:t>
            </a:r>
            <a:r>
              <a:rPr lang="en-US" altLang="ja-JP" sz="1200" b="1" dirty="0">
                <a:solidFill>
                  <a:schemeClr val="tx1"/>
                </a:solidFill>
              </a:rPr>
              <a:t>200</a:t>
            </a:r>
            <a:r>
              <a:rPr lang="ja-JP" altLang="en-US" sz="1200" b="1" dirty="0">
                <a:solidFill>
                  <a:schemeClr val="tx1"/>
                </a:solidFill>
              </a:rPr>
              <a:t>品番以上）</a:t>
            </a:r>
            <a:endParaRPr lang="en-US" altLang="ja-JP" sz="1200" b="1" dirty="0">
              <a:solidFill>
                <a:schemeClr val="tx1"/>
              </a:solidFill>
            </a:endParaRPr>
          </a:p>
          <a:p>
            <a:r>
              <a:rPr kumimoji="1" lang="ja-JP" altLang="en-US" sz="1200" b="1" dirty="0">
                <a:solidFill>
                  <a:schemeClr val="tx1"/>
                </a:solidFill>
              </a:rPr>
              <a:t>データから重点品番（生産数に対して影響が大きい品番）を見える化し、</a:t>
            </a:r>
            <a:endParaRPr kumimoji="1" lang="en-US" altLang="ja-JP" sz="1200" b="1" dirty="0">
              <a:solidFill>
                <a:schemeClr val="tx1"/>
              </a:solidFill>
            </a:endParaRPr>
          </a:p>
          <a:p>
            <a:r>
              <a:rPr lang="ja-JP" altLang="en-US" sz="1200" b="1" dirty="0">
                <a:solidFill>
                  <a:schemeClr val="tx1"/>
                </a:solidFill>
              </a:rPr>
              <a:t>優先的に現場で監視するようにすることで部品欠品を防ぐ？</a:t>
            </a:r>
            <a:endParaRPr lang="en-US" altLang="ja-JP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59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78ECE7-4553-64EC-DCA1-C277AD15F86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5089D6-08BE-30BB-D881-EC17F24F655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July 22, 2025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79C279-1F8D-6714-2123-574A68290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7" y="854298"/>
            <a:ext cx="5486807" cy="54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921099D-A1F7-50A7-C1B0-C9E915CCB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272" y="854299"/>
            <a:ext cx="5486806" cy="5486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006990"/>
      </p:ext>
    </p:extLst>
  </p:cSld>
  <p:clrMapOvr>
    <a:masterClrMapping/>
  </p:clrMapOvr>
</p:sld>
</file>

<file path=ppt/theme/theme1.xml><?xml version="1.0" encoding="utf-8"?>
<a:theme xmlns:a="http://schemas.openxmlformats.org/drawingml/2006/main" name="アイシンwide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アイシンwide" id="{9719132A-AE96-4650-9969-4ACCCCDBC9C1}" vid="{AC6CE65C-E27A-4279-9449-0AF11FFDAE82}"/>
    </a:ext>
  </a:extLst>
</a:theme>
</file>

<file path=ppt/theme/theme2.xml><?xml version="1.0" encoding="utf-8"?>
<a:theme xmlns:a="http://schemas.openxmlformats.org/drawingml/2006/main" name="最終頁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SINフォーマット_wide.potx" id="{E6ED6B68-B8AB-4240-B5BF-953200F140CE}" vid="{8E07004A-0D74-49DA-BAAA-7DE141297473}"/>
    </a:ext>
  </a:extLst>
</a:theme>
</file>

<file path=ppt/theme/theme3.xml><?xml version="1.0" encoding="utf-8"?>
<a:theme xmlns:a="http://schemas.openxmlformats.org/drawingml/2006/main" name="内容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ISINフォーマット_wide.potx" id="{E6ED6B68-B8AB-4240-B5BF-953200F140CE}" vid="{4B783BF8-DEA1-4518-93B8-7E4A5AC19B3A}"/>
    </a:ext>
  </a:extLst>
</a:theme>
</file>

<file path=ppt/theme/theme4.xml><?xml version="1.0" encoding="utf-8"?>
<a:theme xmlns:a="http://schemas.openxmlformats.org/drawingml/2006/main" name="内容［関係社外秘］">
  <a:themeElements>
    <a:clrScheme name="AISIN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4BBCFF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4(AISIN)_関係社外秘.pptx" id="{0E61A696-DCC7-41FA-B91C-DE2E6FD3D105}" vid="{88604F16-AB26-4E05-98EE-030EE2A46DF3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25136</TotalTime>
  <Words>111</Words>
  <Application>Microsoft Office PowerPoint</Application>
  <PresentationFormat>ワイド画面</PresentationFormat>
  <Paragraphs>19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2</vt:i4>
      </vt:variant>
    </vt:vector>
  </HeadingPairs>
  <TitlesOfParts>
    <vt:vector size="10" baseType="lpstr">
      <vt:lpstr>メイリオ</vt:lpstr>
      <vt:lpstr>游ゴシック</vt:lpstr>
      <vt:lpstr>Arial</vt:lpstr>
      <vt:lpstr>Segoe UI</vt:lpstr>
      <vt:lpstr>アイシンwide</vt:lpstr>
      <vt:lpstr>最終頁</vt:lpstr>
      <vt:lpstr>内容</vt:lpstr>
      <vt:lpstr>内容［関係社外秘］</vt:lpstr>
      <vt:lpstr>PowerPoint プレゼンテーション</vt:lpstr>
      <vt:lpstr>PowerPoint プレゼンテーション</vt:lpstr>
    </vt:vector>
  </TitlesOfParts>
  <Company>アイシン精機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Toyomaru Koji／豊丸　弘爾／AI</dc:creator>
  <cp:lastModifiedBy>優樹 笹岡</cp:lastModifiedBy>
  <cp:revision>187</cp:revision>
  <dcterms:created xsi:type="dcterms:W3CDTF">2022-01-19T01:36:44Z</dcterms:created>
  <dcterms:modified xsi:type="dcterms:W3CDTF">2025-07-22T15:43:19Z</dcterms:modified>
</cp:coreProperties>
</file>